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56" r:id="rId6"/>
    <p:sldId id="260" r:id="rId7"/>
    <p:sldId id="268" r:id="rId8"/>
    <p:sldId id="270" r:id="rId9"/>
    <p:sldId id="263" r:id="rId10"/>
    <p:sldId id="262" r:id="rId11"/>
    <p:sldId id="264" r:id="rId12"/>
    <p:sldId id="271" r:id="rId13"/>
    <p:sldId id="266" r:id="rId14"/>
    <p:sldId id="267" r:id="rId15"/>
    <p:sldId id="276" r:id="rId16"/>
    <p:sldId id="265" r:id="rId17"/>
    <p:sldId id="275" r:id="rId18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76907-0EE0-4993-9F10-A8237B345EB5}" v="1" dt="2025-04-03T10:14:3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72" y="852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ke Walther Sørensen" userId="e41c343c-2cfd-4d4f-a1ac-9d1d143c8b84" providerId="ADAL" clId="{C1C76907-0EE0-4993-9F10-A8237B345EB5}"/>
    <pc:docChg chg="delSld modSld">
      <pc:chgData name="Aske Walther Sørensen" userId="e41c343c-2cfd-4d4f-a1ac-9d1d143c8b84" providerId="ADAL" clId="{C1C76907-0EE0-4993-9F10-A8237B345EB5}" dt="2025-04-03T10:15:18.600" v="50" actId="47"/>
      <pc:docMkLst>
        <pc:docMk/>
      </pc:docMkLst>
      <pc:sldChg chg="modSp mod">
        <pc:chgData name="Aske Walther Sørensen" userId="e41c343c-2cfd-4d4f-a1ac-9d1d143c8b84" providerId="ADAL" clId="{C1C76907-0EE0-4993-9F10-A8237B345EB5}" dt="2025-04-03T10:15:08.110" v="49" actId="20577"/>
        <pc:sldMkLst>
          <pc:docMk/>
          <pc:sldMk cId="3753411868" sldId="256"/>
        </pc:sldMkLst>
        <pc:spChg chg="mod">
          <ac:chgData name="Aske Walther Sørensen" userId="e41c343c-2cfd-4d4f-a1ac-9d1d143c8b84" providerId="ADAL" clId="{C1C76907-0EE0-4993-9F10-A8237B345EB5}" dt="2025-04-03T10:15:08.110" v="49" actId="20577"/>
          <ac:spMkLst>
            <pc:docMk/>
            <pc:sldMk cId="3753411868" sldId="256"/>
            <ac:spMk id="2" creationId="{AF9DC094-9EC7-AB31-40B4-521C89129E41}"/>
          </ac:spMkLst>
        </pc:spChg>
      </pc:sldChg>
      <pc:sldChg chg="del">
        <pc:chgData name="Aske Walther Sørensen" userId="e41c343c-2cfd-4d4f-a1ac-9d1d143c8b84" providerId="ADAL" clId="{C1C76907-0EE0-4993-9F10-A8237B345EB5}" dt="2025-04-03T10:15:18.600" v="50" actId="47"/>
        <pc:sldMkLst>
          <pc:docMk/>
          <pc:sldMk cId="854747673" sldId="259"/>
        </pc:sldMkLst>
      </pc:sldChg>
      <pc:sldChg chg="modSp modAnim">
        <pc:chgData name="Aske Walther Sørensen" userId="e41c343c-2cfd-4d4f-a1ac-9d1d143c8b84" providerId="ADAL" clId="{C1C76907-0EE0-4993-9F10-A8237B345EB5}" dt="2025-04-03T10:14:37.416" v="2" actId="6549"/>
        <pc:sldMkLst>
          <pc:docMk/>
          <pc:sldMk cId="3483055870" sldId="260"/>
        </pc:sldMkLst>
        <pc:spChg chg="mod">
          <ac:chgData name="Aske Walther Sørensen" userId="e41c343c-2cfd-4d4f-a1ac-9d1d143c8b84" providerId="ADAL" clId="{C1C76907-0EE0-4993-9F10-A8237B345EB5}" dt="2025-04-03T10:14:37.416" v="2" actId="6549"/>
          <ac:spMkLst>
            <pc:docMk/>
            <pc:sldMk cId="3483055870" sldId="260"/>
            <ac:spMk id="4" creationId="{7EB9B0B3-4691-0F8B-0F53-1CF13BA29B44}"/>
          </ac:spMkLst>
        </pc:spChg>
      </pc:sldChg>
      <pc:sldChg chg="del">
        <pc:chgData name="Aske Walther Sørensen" userId="e41c343c-2cfd-4d4f-a1ac-9d1d143c8b84" providerId="ADAL" clId="{C1C76907-0EE0-4993-9F10-A8237B345EB5}" dt="2025-04-03T10:15:18.600" v="50" actId="47"/>
        <pc:sldMkLst>
          <pc:docMk/>
          <pc:sldMk cId="1360955558" sldId="269"/>
        </pc:sldMkLst>
      </pc:sldChg>
      <pc:sldChg chg="del">
        <pc:chgData name="Aske Walther Sørensen" userId="e41c343c-2cfd-4d4f-a1ac-9d1d143c8b84" providerId="ADAL" clId="{C1C76907-0EE0-4993-9F10-A8237B345EB5}" dt="2025-04-03T10:14:31.633" v="0" actId="47"/>
        <pc:sldMkLst>
          <pc:docMk/>
          <pc:sldMk cId="154255152" sldId="272"/>
        </pc:sldMkLst>
      </pc:sldChg>
      <pc:sldChg chg="del">
        <pc:chgData name="Aske Walther Sørensen" userId="e41c343c-2cfd-4d4f-a1ac-9d1d143c8b84" providerId="ADAL" clId="{C1C76907-0EE0-4993-9F10-A8237B345EB5}" dt="2025-04-03T10:14:32.656" v="1" actId="47"/>
        <pc:sldMkLst>
          <pc:docMk/>
          <pc:sldMk cId="1108125824" sldId="273"/>
        </pc:sldMkLst>
      </pc:sldChg>
      <pc:sldChg chg="del">
        <pc:chgData name="Aske Walther Sørensen" userId="e41c343c-2cfd-4d4f-a1ac-9d1d143c8b84" providerId="ADAL" clId="{C1C76907-0EE0-4993-9F10-A8237B345EB5}" dt="2025-04-03T10:15:18.600" v="50" actId="47"/>
        <pc:sldMkLst>
          <pc:docMk/>
          <pc:sldMk cId="2556500207" sldId="274"/>
        </pc:sldMkLst>
      </pc:sldChg>
      <pc:sldMasterChg chg="delSldLayout">
        <pc:chgData name="Aske Walther Sørensen" userId="e41c343c-2cfd-4d4f-a1ac-9d1d143c8b84" providerId="ADAL" clId="{C1C76907-0EE0-4993-9F10-A8237B345EB5}" dt="2025-04-03T10:14:31.633" v="0" actId="47"/>
        <pc:sldMasterMkLst>
          <pc:docMk/>
          <pc:sldMasterMk cId="2982967271" sldId="2147483648"/>
        </pc:sldMasterMkLst>
        <pc:sldLayoutChg chg="del">
          <pc:chgData name="Aske Walther Sørensen" userId="e41c343c-2cfd-4d4f-a1ac-9d1d143c8b84" providerId="ADAL" clId="{C1C76907-0EE0-4993-9F10-A8237B345EB5}" dt="2025-04-03T10:14:31.633" v="0" actId="47"/>
          <pc:sldLayoutMkLst>
            <pc:docMk/>
            <pc:sldMasterMk cId="2982967271" sldId="2147483648"/>
            <pc:sldLayoutMk cId="150494220" sldId="214748384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3104-3757-485E-9EE9-399B506842F6}" type="datetimeFigureOut">
              <a:rPr lang="da-DK" smtClean="0"/>
              <a:t>03-04-2025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48D2-56C6-4DA3-9F51-54E165CD5E8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55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tdFA040MxwHDlBoe6BHY8tAyrC7--VaIl_h1DhBg9IU1%40thread.tacv2/conversations?groupId=31f956ea-75ea-4c7a-a937-16e368dec910&amp;tenantId=cc038af5-0e68-43e5-bb17-957ad6f45f8e" TargetMode="External"/><Relationship Id="rId2" Type="http://schemas.openxmlformats.org/officeDocument/2006/relationships/hyperlink" Target="https://www.survey-xact.dk/LinkCollector?key=DU86A3C3U61J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mailto:KP@kombit.d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040345637/29b746ac26?ts=0&amp;share=copy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vimeo.com/1034456813/2aff1ebb9d?ts=0&amp;share=copy" TargetMode="External"/><Relationship Id="rId2" Type="http://schemas.openxmlformats.org/officeDocument/2006/relationships/hyperlink" Target="https://vimeo.com/1051915532/21f5eb296b?ts=0&amp;share=copy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hyperlink" Target="https://vimeo.com/1064331981/d8629b3b29" TargetMode="External"/><Relationship Id="rId4" Type="http://schemas.openxmlformats.org/officeDocument/2006/relationships/image" Target="../media/image17.svg"/><Relationship Id="rId9" Type="http://schemas.openxmlformats.org/officeDocument/2006/relationships/hyperlink" Target="https://vimeo.com/1066549375/de004c438b?ts=0&amp;share=cop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k.kombit.dk/arbejdsmarked-og-beskaeftigelse/kommunernes-pensionssystem-k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ok.kombit.dk/Media/638385753552693504/Tr%C3%A6ningsmilj%C3%B8%20(S-Test)%20Konfigurationsvejledning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kommunernespensionssystem.dk/wp-content/uploads/2023/06/KP-Forvaltningshaandbog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DC094-9EC7-AB31-40B4-521C8912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 godt i gang med KP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Linksamling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1E718A-ED85-D483-1339-A7A674209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C07EA8A-A488-4CCD-6F3B-A4473E0659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1AC2B2-41A9-9FEB-E018-AAF0CBE5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C2E21FA-6E60-9DFB-2129-3FBBC039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7" y="947099"/>
            <a:ext cx="2945696" cy="1248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766B866E-93F6-2506-E44C-22B3245B666F}"/>
              </a:ext>
            </a:extLst>
          </p:cNvPr>
          <p:cNvGrpSpPr/>
          <p:nvPr/>
        </p:nvGrpSpPr>
        <p:grpSpPr>
          <a:xfrm>
            <a:off x="1253515" y="1791752"/>
            <a:ext cx="5194656" cy="3260199"/>
            <a:chOff x="1253515" y="1791752"/>
            <a:chExt cx="5194656" cy="3260199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C9946D27-B0A6-E97C-010D-E805AAB38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2475" y="1791752"/>
              <a:ext cx="2945696" cy="32601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8CF9F81F-8CEE-2FDB-FB1D-489FBA3157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3515" y="2108368"/>
              <a:ext cx="2248960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F218D09-3098-754B-EF34-14EF5733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Bruger- og temavejledninger (1 af 2)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C734F9-3639-C337-DBB7-1371144D2E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AD33714E-9FEF-9E65-6A15-01E731250BC4}"/>
              </a:ext>
            </a:extLst>
          </p:cNvPr>
          <p:cNvGrpSpPr/>
          <p:nvPr/>
        </p:nvGrpSpPr>
        <p:grpSpPr>
          <a:xfrm>
            <a:off x="1168736" y="339998"/>
            <a:ext cx="7743021" cy="2761950"/>
            <a:chOff x="1168736" y="339998"/>
            <a:chExt cx="7743021" cy="2761950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673F0022-BB4A-3C8B-6275-B5BCF3AFE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7100" y="339998"/>
              <a:ext cx="3144657" cy="27619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1" name="Lige pilforbindelse 10">
              <a:extLst>
                <a:ext uri="{FF2B5EF4-FFF2-40B4-BE49-F238E27FC236}">
                  <a16:creationId xmlns:a16="http://schemas.microsoft.com/office/drawing/2014/main" id="{AB06FEBA-B54B-8C48-BC31-E515D33FC128}"/>
                </a:ext>
              </a:extLst>
            </p:cNvPr>
            <p:cNvCxnSpPr/>
            <p:nvPr/>
          </p:nvCxnSpPr>
          <p:spPr bwMode="auto">
            <a:xfrm flipV="1">
              <a:off x="1168736" y="1275035"/>
              <a:ext cx="4598364" cy="596154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492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6CFF-B6A5-1198-D565-69D3038F8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AB3DA-C185-98A7-CF65-5EEEA04B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Bruger- og temavejledninger (2 af 2)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A1C39A2-E614-9343-D45A-7E9E90834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848E5E9-B44B-C0BA-AE3D-1A39C22E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734"/>
          <a:stretch/>
        </p:blipFill>
        <p:spPr>
          <a:xfrm>
            <a:off x="286756" y="1006144"/>
            <a:ext cx="3144657" cy="1333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0380AC-19B8-2B0E-3D28-C4B63936F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270" y="1006144"/>
            <a:ext cx="4793667" cy="690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4B4E5C2-5BB8-0469-1416-38A46270E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271" y="1849281"/>
            <a:ext cx="4793667" cy="707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F34F417-452A-6203-B5C3-ACB20BBF6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271" y="2684366"/>
            <a:ext cx="4793668" cy="705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352E132-B470-CB1F-ADA6-83970AFE1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270" y="3517212"/>
            <a:ext cx="4793668" cy="564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5796545C-8983-5586-FCCC-DCC6FB63FB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6269" y="4209519"/>
            <a:ext cx="4793668" cy="1051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2" name="Gruppe 31">
            <a:extLst>
              <a:ext uri="{FF2B5EF4-FFF2-40B4-BE49-F238E27FC236}">
                <a16:creationId xmlns:a16="http://schemas.microsoft.com/office/drawing/2014/main" id="{30507E3B-6C8B-3FF6-0430-99B930609EC9}"/>
              </a:ext>
            </a:extLst>
          </p:cNvPr>
          <p:cNvGrpSpPr/>
          <p:nvPr/>
        </p:nvGrpSpPr>
        <p:grpSpPr>
          <a:xfrm>
            <a:off x="273116" y="2940550"/>
            <a:ext cx="1719186" cy="928997"/>
            <a:chOff x="273116" y="2940550"/>
            <a:chExt cx="1719186" cy="928997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3E497C0C-E13D-7E13-3EB6-F81E0F743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75664" b="-17710"/>
            <a:stretch/>
          </p:blipFill>
          <p:spPr>
            <a:xfrm>
              <a:off x="273116" y="2940550"/>
              <a:ext cx="1166595" cy="186315"/>
            </a:xfrm>
            <a:prstGeom prst="rect">
              <a:avLst/>
            </a:prstGeom>
          </p:spPr>
        </p:pic>
        <p:pic>
          <p:nvPicPr>
            <p:cNvPr id="22" name="Billede 21">
              <a:extLst>
                <a:ext uri="{FF2B5EF4-FFF2-40B4-BE49-F238E27FC236}">
                  <a16:creationId xmlns:a16="http://schemas.microsoft.com/office/drawing/2014/main" id="{6FE2B6D6-76FB-74B9-D77D-096DEA28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6757" y="3173713"/>
              <a:ext cx="1384598" cy="109310"/>
            </a:xfrm>
            <a:prstGeom prst="rect">
              <a:avLst/>
            </a:prstGeom>
          </p:spPr>
        </p:pic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DB935C37-875E-FF10-4241-694C641E4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3117" y="3329871"/>
              <a:ext cx="1180432" cy="181000"/>
            </a:xfrm>
            <a:prstGeom prst="rect">
              <a:avLst/>
            </a:prstGeom>
          </p:spPr>
        </p:pic>
        <p:pic>
          <p:nvPicPr>
            <p:cNvPr id="26" name="Billede 25">
              <a:extLst>
                <a:ext uri="{FF2B5EF4-FFF2-40B4-BE49-F238E27FC236}">
                  <a16:creationId xmlns:a16="http://schemas.microsoft.com/office/drawing/2014/main" id="{5935B6F1-4211-493D-6034-B1B229DAD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3116" y="3532877"/>
              <a:ext cx="1567795" cy="146739"/>
            </a:xfrm>
            <a:prstGeom prst="rect">
              <a:avLst/>
            </a:prstGeom>
          </p:spPr>
        </p:pic>
        <p:pic>
          <p:nvPicPr>
            <p:cNvPr id="28" name="Billede 27">
              <a:extLst>
                <a:ext uri="{FF2B5EF4-FFF2-40B4-BE49-F238E27FC236}">
                  <a16:creationId xmlns:a16="http://schemas.microsoft.com/office/drawing/2014/main" id="{C735D681-B8A6-D3A3-9410-E1415FAB5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3116" y="3670225"/>
              <a:ext cx="1040956" cy="148708"/>
            </a:xfrm>
            <a:prstGeom prst="rect">
              <a:avLst/>
            </a:prstGeom>
          </p:spPr>
        </p:pic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CB04AA51-2C68-F257-FF83-03C4FE012D94}"/>
                </a:ext>
              </a:extLst>
            </p:cNvPr>
            <p:cNvSpPr txBox="1"/>
            <p:nvPr/>
          </p:nvSpPr>
          <p:spPr>
            <a:xfrm>
              <a:off x="273116" y="2940550"/>
              <a:ext cx="1719186" cy="928997"/>
            </a:xfrm>
            <a:prstGeom prst="rect">
              <a:avLst/>
            </a:prstGeom>
            <a:noFill/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l">
                <a:spcAft>
                  <a:spcPts val="300"/>
                </a:spcAft>
              </a:pPr>
              <a:endParaRPr lang="da-DK" sz="1000" kern="0" dirty="0" err="1">
                <a:latin typeface="Neue Haas Grotesk Text Pro" panose="020B0504020202020204" pitchFamily="34" charset="77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38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E78CC-817E-3DDC-6053-FC513852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Implementeringsmaterialer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B4E237-83D4-6393-5F75-775EBF5DB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3C34D06-734B-3E12-B2A0-A20EC1F0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25" y="1275035"/>
            <a:ext cx="3565911" cy="3724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D38A2C93-FE0E-581A-586A-ECF931B6752F}"/>
              </a:ext>
            </a:extLst>
          </p:cNvPr>
          <p:cNvGrpSpPr/>
          <p:nvPr/>
        </p:nvGrpSpPr>
        <p:grpSpPr>
          <a:xfrm>
            <a:off x="1374628" y="1061637"/>
            <a:ext cx="7645647" cy="1594594"/>
            <a:chOff x="1374628" y="1061637"/>
            <a:chExt cx="7645647" cy="1594594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983CCB73-AE96-32F8-7580-8974A85A7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8275" y="1061637"/>
              <a:ext cx="4572000" cy="15945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1" name="Lige pilforbindelse 10">
              <a:extLst>
                <a:ext uri="{FF2B5EF4-FFF2-40B4-BE49-F238E27FC236}">
                  <a16:creationId xmlns:a16="http://schemas.microsoft.com/office/drawing/2014/main" id="{1403FD5A-93CC-8D0A-EBDF-2B72D34DC84B}"/>
                </a:ext>
              </a:extLst>
            </p:cNvPr>
            <p:cNvCxnSpPr/>
            <p:nvPr/>
          </p:nvCxnSpPr>
          <p:spPr bwMode="auto">
            <a:xfrm>
              <a:off x="1374628" y="2131581"/>
              <a:ext cx="3073647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66CD27CB-6AA7-BF5F-D6B9-410FCD3EC972}"/>
              </a:ext>
            </a:extLst>
          </p:cNvPr>
          <p:cNvGrpSpPr/>
          <p:nvPr/>
        </p:nvGrpSpPr>
        <p:grpSpPr>
          <a:xfrm>
            <a:off x="1418027" y="2374815"/>
            <a:ext cx="7600951" cy="2428687"/>
            <a:chOff x="1418027" y="2374815"/>
            <a:chExt cx="7600951" cy="2428687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1EB02505-A23F-4A4C-4127-7D9B6D10C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6212" y="2852039"/>
              <a:ext cx="6492766" cy="19514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51E5B211-B30C-E42B-A28B-BD4F6253E7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18027" y="2374815"/>
              <a:ext cx="1109482" cy="477224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930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48800-52BD-74AA-AC27-C847B3E22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Søg sparring med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Kommuner og KOMBIT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0CFA7F-0A2F-12F3-6110-0585C5032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Søg sparring med kommuner: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Tilmeld Teams “KP-kommunesamarbejde”: </a:t>
            </a:r>
            <a:r>
              <a:rPr lang="pt-BR" dirty="0">
                <a:hlinkClick r:id="rId2"/>
              </a:rPr>
              <a:t>https://www.survey-xact.dk/LinkCollector?key=DU86A3C3U61J</a:t>
            </a:r>
            <a:r>
              <a:rPr lang="pt-BR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Direkte link: </a:t>
            </a:r>
            <a:r>
              <a:rPr lang="da-DK" dirty="0">
                <a:hlinkClick r:id="rId3"/>
              </a:rPr>
              <a:t>https://teams.microsoft.com/l/team/19%3AtdFA040MxwHDlBoe6BHY8tAyrC7--VaIl_h1DhBg9IU1%40thread.tacv2/conversations?groupId=31f956ea-75ea-4c7a-a937-16e368dec910&amp;tenantId=cc038af5-0e68-43e5-bb17-957ad6f45f8e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Kontakt KOMBIT: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>
                <a:hlinkClick r:id="rId4"/>
              </a:rPr>
              <a:t>KP@kombit.dk</a:t>
            </a:r>
            <a:r>
              <a:rPr lang="da-DK" dirty="0"/>
              <a:t>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E9050D-8E1E-1149-67D6-BA8ACA9604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9" name="Pladsholder til billede 8" descr="Et billede, der indeholder tøj, person, indendørs, menneske&#10;&#10;Indhold genereret af kunstig intelligens kan være forkert.">
            <a:extLst>
              <a:ext uri="{FF2B5EF4-FFF2-40B4-BE49-F238E27FC236}">
                <a16:creationId xmlns:a16="http://schemas.microsoft.com/office/drawing/2014/main" id="{E9921BB9-C332-0664-43ED-FF4A77073A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21377" r="21377"/>
          <a:stretch>
            <a:fillRect/>
          </a:stretch>
        </p:blipFill>
        <p:spPr/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2578914-E318-9C7A-D260-9CEA3B823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240" y="3450150"/>
            <a:ext cx="1071712" cy="100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9102B91-AA90-8ECD-19B3-D62CF7FB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Kom godt i gang med KP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B9B0B3-4691-0F8B-0F53-1CF13BA29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Formålet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Introduktion til forskellige relevante materialer og ”linksamling” til senere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0384BFE-F3E0-FD20-C147-682FE463B0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5B5A9AB-B1E5-39E0-0AD6-887136837D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ladsholder til billede 9" descr="Et billede, der indeholder sky, vand, sø, udendørs&#10;&#10;Indhold genereret af kunstig intelligens kan være forkert.">
            <a:extLst>
              <a:ext uri="{FF2B5EF4-FFF2-40B4-BE49-F238E27FC236}">
                <a16:creationId xmlns:a16="http://schemas.microsoft.com/office/drawing/2014/main" id="{3C94EE6F-2C68-9E2E-64FC-ABA3085921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0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2A685-CE04-E457-A22B-AC600ECB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Leder- og medarbejderperspektiv 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Tag KP i brug og prioritering af forandringen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C31214-BA3F-25E7-3D59-FC84FC963C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sp>
        <p:nvSpPr>
          <p:cNvPr id="12" name="Taleboble: rektangel med afrundede hjørner 11">
            <a:extLst>
              <a:ext uri="{FF2B5EF4-FFF2-40B4-BE49-F238E27FC236}">
                <a16:creationId xmlns:a16="http://schemas.microsoft.com/office/drawing/2014/main" id="{F9410BCB-9C98-F5FE-16D7-F2552A4FDC79}"/>
              </a:ext>
            </a:extLst>
          </p:cNvPr>
          <p:cNvSpPr/>
          <p:nvPr/>
        </p:nvSpPr>
        <p:spPr>
          <a:xfrm>
            <a:off x="4913660" y="1289557"/>
            <a:ext cx="2135497" cy="491745"/>
          </a:xfrm>
          <a:prstGeom prst="wedgeRoundRectCallout">
            <a:avLst>
              <a:gd name="adj1" fmla="val -43230"/>
              <a:gd name="adj2" fmla="val 104966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da-DK" sz="800" dirty="0">
                <a:hlinkClick r:id="rId2"/>
              </a:rPr>
              <a:t>Leder- og medarbejderperspektiv på at tage KP i brug v. Lene og Jeanette - Sønderborg kommune</a:t>
            </a:r>
            <a:endParaRPr lang="da-DK" sz="800" dirty="0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C124D1CA-1005-EF66-9E3C-E9EE5FC6E40A}"/>
              </a:ext>
            </a:extLst>
          </p:cNvPr>
          <p:cNvGrpSpPr/>
          <p:nvPr/>
        </p:nvGrpSpPr>
        <p:grpSpPr>
          <a:xfrm>
            <a:off x="3977666" y="1882114"/>
            <a:ext cx="1245570" cy="1245570"/>
            <a:chOff x="6208019" y="2646054"/>
            <a:chExt cx="1245570" cy="1245570"/>
          </a:xfrm>
        </p:grpSpPr>
        <p:pic>
          <p:nvPicPr>
            <p:cNvPr id="8" name="Grafik 7" descr="Bruger krone kvinde med massiv udfyldning">
              <a:extLst>
                <a:ext uri="{FF2B5EF4-FFF2-40B4-BE49-F238E27FC236}">
                  <a16:creationId xmlns:a16="http://schemas.microsoft.com/office/drawing/2014/main" id="{7AE052E7-9241-41AE-2A6C-AE755A778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08019" y="2646054"/>
              <a:ext cx="1245570" cy="1245570"/>
            </a:xfrm>
            <a:prstGeom prst="rect">
              <a:avLst/>
            </a:prstGeom>
          </p:spPr>
        </p:pic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23706FA0-59E3-77EE-483E-CFB1C0D9F607}"/>
                </a:ext>
              </a:extLst>
            </p:cNvPr>
            <p:cNvSpPr txBox="1"/>
            <p:nvPr/>
          </p:nvSpPr>
          <p:spPr>
            <a:xfrm>
              <a:off x="6370517" y="3372985"/>
              <a:ext cx="920574" cy="369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Lene Sønderborg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CD64D8F-F455-709F-26DB-7F0C73526C0B}"/>
              </a:ext>
            </a:extLst>
          </p:cNvPr>
          <p:cNvGrpSpPr/>
          <p:nvPr/>
        </p:nvGrpSpPr>
        <p:grpSpPr>
          <a:xfrm>
            <a:off x="1098347" y="3732393"/>
            <a:ext cx="1245570" cy="1245570"/>
            <a:chOff x="5083947" y="3786150"/>
            <a:chExt cx="1245570" cy="1245570"/>
          </a:xfrm>
        </p:grpSpPr>
        <p:pic>
          <p:nvPicPr>
            <p:cNvPr id="11" name="Grafik 10" descr="Bruger krone kvinde med massiv udfyldning">
              <a:extLst>
                <a:ext uri="{FF2B5EF4-FFF2-40B4-BE49-F238E27FC236}">
                  <a16:creationId xmlns:a16="http://schemas.microsoft.com/office/drawing/2014/main" id="{12BE0D34-35E9-BE5F-77E1-07D4E7DD4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83947" y="3786150"/>
              <a:ext cx="1245570" cy="1245570"/>
            </a:xfrm>
            <a:prstGeom prst="rect">
              <a:avLst/>
            </a:prstGeom>
          </p:spPr>
        </p:pic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B53FB1A3-86B4-6793-0FD3-3B31E96325A4}"/>
                </a:ext>
              </a:extLst>
            </p:cNvPr>
            <p:cNvSpPr txBox="1"/>
            <p:nvPr/>
          </p:nvSpPr>
          <p:spPr>
            <a:xfrm>
              <a:off x="5228277" y="4515853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8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Stine Vesthimmerland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23EEF12B-D1F4-F34C-C209-A21C0EA908DF}"/>
              </a:ext>
            </a:extLst>
          </p:cNvPr>
          <p:cNvGrpSpPr/>
          <p:nvPr/>
        </p:nvGrpSpPr>
        <p:grpSpPr>
          <a:xfrm>
            <a:off x="1240784" y="1973725"/>
            <a:ext cx="1245570" cy="1245570"/>
            <a:chOff x="2035634" y="3003550"/>
            <a:chExt cx="1245570" cy="1245570"/>
          </a:xfrm>
        </p:grpSpPr>
        <p:pic>
          <p:nvPicPr>
            <p:cNvPr id="6" name="Grafik 5" descr="Kvindelig profil med massiv udfyldning">
              <a:extLst>
                <a:ext uri="{FF2B5EF4-FFF2-40B4-BE49-F238E27FC236}">
                  <a16:creationId xmlns:a16="http://schemas.microsoft.com/office/drawing/2014/main" id="{BA4E9BB8-D57C-E4BE-AF12-0F4472240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5634" y="3003550"/>
              <a:ext cx="1245570" cy="1245570"/>
            </a:xfrm>
            <a:prstGeom prst="rect">
              <a:avLst/>
            </a:prstGeom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1A3EBDE6-D4EE-FFAA-AFE4-322E16096704}"/>
                </a:ext>
              </a:extLst>
            </p:cNvPr>
            <p:cNvSpPr txBox="1"/>
            <p:nvPr/>
          </p:nvSpPr>
          <p:spPr>
            <a:xfrm>
              <a:off x="2171898" y="3717664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8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Susanne</a:t>
              </a:r>
            </a:p>
            <a:p>
              <a:pPr algn="ctr">
                <a:spcAft>
                  <a:spcPts val="300"/>
                </a:spcAft>
              </a:pPr>
              <a:r>
                <a:rPr lang="da-DK" sz="8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Vesthimmerland</a:t>
              </a:r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ACB536A7-720D-12F1-CECF-5B3494DBDEA2}"/>
              </a:ext>
            </a:extLst>
          </p:cNvPr>
          <p:cNvGrpSpPr/>
          <p:nvPr/>
        </p:nvGrpSpPr>
        <p:grpSpPr>
          <a:xfrm>
            <a:off x="468313" y="1793774"/>
            <a:ext cx="1245570" cy="1245570"/>
            <a:chOff x="3743131" y="2986807"/>
            <a:chExt cx="1245570" cy="1245570"/>
          </a:xfrm>
        </p:grpSpPr>
        <p:pic>
          <p:nvPicPr>
            <p:cNvPr id="15" name="Grafik 14" descr="Kvindelig profil med massiv udfyldning">
              <a:extLst>
                <a:ext uri="{FF2B5EF4-FFF2-40B4-BE49-F238E27FC236}">
                  <a16:creationId xmlns:a16="http://schemas.microsoft.com/office/drawing/2014/main" id="{C7DD0E79-E78C-B0FB-E8BA-CB7ECCA93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43131" y="2986807"/>
              <a:ext cx="1245570" cy="1245570"/>
            </a:xfrm>
            <a:prstGeom prst="rect">
              <a:avLst/>
            </a:prstGeom>
          </p:spPr>
        </p:pic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A79A4EC5-7E0B-922C-6E75-B3FE8A03979A}"/>
                </a:ext>
              </a:extLst>
            </p:cNvPr>
            <p:cNvSpPr txBox="1"/>
            <p:nvPr/>
          </p:nvSpPr>
          <p:spPr>
            <a:xfrm>
              <a:off x="3861847" y="3697932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8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Henriette</a:t>
              </a:r>
            </a:p>
            <a:p>
              <a:pPr algn="ctr">
                <a:spcAft>
                  <a:spcPts val="300"/>
                </a:spcAft>
              </a:pPr>
              <a:r>
                <a:rPr lang="da-DK" sz="8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Vesthimmerland</a:t>
              </a:r>
            </a:p>
          </p:txBody>
        </p:sp>
      </p:grpSp>
      <p:sp>
        <p:nvSpPr>
          <p:cNvPr id="22" name="Taleboble: rektangel med afrundede hjørner 21">
            <a:extLst>
              <a:ext uri="{FF2B5EF4-FFF2-40B4-BE49-F238E27FC236}">
                <a16:creationId xmlns:a16="http://schemas.microsoft.com/office/drawing/2014/main" id="{B3490842-5B0F-2E2C-0934-F9421A5D61D2}"/>
              </a:ext>
            </a:extLst>
          </p:cNvPr>
          <p:cNvSpPr/>
          <p:nvPr/>
        </p:nvSpPr>
        <p:spPr>
          <a:xfrm>
            <a:off x="325876" y="3160140"/>
            <a:ext cx="2249982" cy="442060"/>
          </a:xfrm>
          <a:prstGeom prst="wedgeRoundRectCallout">
            <a:avLst>
              <a:gd name="adj1" fmla="val -7159"/>
              <a:gd name="adj2" fmla="val 107706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800" dirty="0">
                <a:hlinkClick r:id="rId7"/>
              </a:rPr>
              <a:t>Lederperspektiv v. Stine - Borgerservicechef - Vesthimmerland kommune</a:t>
            </a:r>
            <a:endParaRPr lang="da-DK" sz="800" dirty="0"/>
          </a:p>
        </p:txBody>
      </p:sp>
      <p:sp>
        <p:nvSpPr>
          <p:cNvPr id="23" name="Taleboble: rektangel med afrundede hjørner 22">
            <a:extLst>
              <a:ext uri="{FF2B5EF4-FFF2-40B4-BE49-F238E27FC236}">
                <a16:creationId xmlns:a16="http://schemas.microsoft.com/office/drawing/2014/main" id="{18EC2E05-D5EB-61BF-425C-CCB7558166DB}"/>
              </a:ext>
            </a:extLst>
          </p:cNvPr>
          <p:cNvSpPr/>
          <p:nvPr/>
        </p:nvSpPr>
        <p:spPr>
          <a:xfrm>
            <a:off x="1179543" y="1405222"/>
            <a:ext cx="2043082" cy="407385"/>
          </a:xfrm>
          <a:prstGeom prst="wedgeRoundRectCallout">
            <a:avLst>
              <a:gd name="adj1" fmla="val -32189"/>
              <a:gd name="adj2" fmla="val 107706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800" dirty="0">
                <a:hlinkClick r:id="rId8"/>
              </a:rPr>
              <a:t>Medarbejderperspektiv v. Susanne og Henriette - Vesthimmerlands kommune</a:t>
            </a:r>
            <a:endParaRPr lang="da-DK" sz="800" dirty="0"/>
          </a:p>
        </p:txBody>
      </p:sp>
      <p:sp>
        <p:nvSpPr>
          <p:cNvPr id="24" name="Taleboble: rektangel med afrundede hjørner 23">
            <a:extLst>
              <a:ext uri="{FF2B5EF4-FFF2-40B4-BE49-F238E27FC236}">
                <a16:creationId xmlns:a16="http://schemas.microsoft.com/office/drawing/2014/main" id="{54462F28-4A8B-2C36-4EA7-C74649C79F10}"/>
              </a:ext>
            </a:extLst>
          </p:cNvPr>
          <p:cNvSpPr/>
          <p:nvPr/>
        </p:nvSpPr>
        <p:spPr>
          <a:xfrm>
            <a:off x="3073987" y="3913118"/>
            <a:ext cx="1812414" cy="548978"/>
          </a:xfrm>
          <a:prstGeom prst="wedgeRoundRectCallout">
            <a:avLst>
              <a:gd name="adj1" fmla="val 64567"/>
              <a:gd name="adj2" fmla="val 22774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da-DK" sz="800" dirty="0">
                <a:hlinkClick r:id="rId9"/>
              </a:rPr>
              <a:t>Derfor anbefaler Aalborg at tage KP og </a:t>
            </a:r>
            <a:r>
              <a:rPr lang="da-DK" sz="800" dirty="0" err="1">
                <a:hlinkClick r:id="rId9"/>
              </a:rPr>
              <a:t>eFaktura</a:t>
            </a:r>
            <a:r>
              <a:rPr lang="da-DK" sz="800" dirty="0">
                <a:hlinkClick r:id="rId9"/>
              </a:rPr>
              <a:t> i brug v. Connie - Afdelingsleder - Aalborg kommune</a:t>
            </a:r>
            <a:endParaRPr lang="da-DK" sz="800" dirty="0"/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BC19EF4E-C0C6-856D-BC82-15B87C52BD20}"/>
              </a:ext>
            </a:extLst>
          </p:cNvPr>
          <p:cNvGrpSpPr/>
          <p:nvPr/>
        </p:nvGrpSpPr>
        <p:grpSpPr>
          <a:xfrm>
            <a:off x="5470435" y="3759009"/>
            <a:ext cx="1245570" cy="1245570"/>
            <a:chOff x="2035634" y="3003550"/>
            <a:chExt cx="1245570" cy="1245570"/>
          </a:xfrm>
        </p:grpSpPr>
        <p:pic>
          <p:nvPicPr>
            <p:cNvPr id="30" name="Grafik 29" descr="Kvindelig profil med massiv udfyldning">
              <a:extLst>
                <a:ext uri="{FF2B5EF4-FFF2-40B4-BE49-F238E27FC236}">
                  <a16:creationId xmlns:a16="http://schemas.microsoft.com/office/drawing/2014/main" id="{4F0E7096-6582-6640-59EA-FE7C5943D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5634" y="3003550"/>
              <a:ext cx="1245570" cy="1245570"/>
            </a:xfrm>
            <a:prstGeom prst="rect">
              <a:avLst/>
            </a:prstGeom>
          </p:spPr>
        </p:pic>
        <p:sp>
          <p:nvSpPr>
            <p:cNvPr id="31" name="Tekstfelt 30">
              <a:extLst>
                <a:ext uri="{FF2B5EF4-FFF2-40B4-BE49-F238E27FC236}">
                  <a16:creationId xmlns:a16="http://schemas.microsoft.com/office/drawing/2014/main" id="{521A674F-7CB7-470A-67D2-6CD4947192BA}"/>
                </a:ext>
              </a:extLst>
            </p:cNvPr>
            <p:cNvSpPr txBox="1"/>
            <p:nvPr/>
          </p:nvSpPr>
          <p:spPr>
            <a:xfrm>
              <a:off x="2171898" y="3717664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Mariann</a:t>
              </a:r>
            </a:p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Aalborg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39D98BF-792C-DF5F-E376-A78F00BB9078}"/>
              </a:ext>
            </a:extLst>
          </p:cNvPr>
          <p:cNvGrpSpPr/>
          <p:nvPr/>
        </p:nvGrpSpPr>
        <p:grpSpPr>
          <a:xfrm>
            <a:off x="6930441" y="3778574"/>
            <a:ext cx="1245570" cy="1245570"/>
            <a:chOff x="3743131" y="2986807"/>
            <a:chExt cx="1245570" cy="1245570"/>
          </a:xfrm>
        </p:grpSpPr>
        <p:pic>
          <p:nvPicPr>
            <p:cNvPr id="33" name="Grafik 32" descr="Kvindelig profil med massiv udfyldning">
              <a:extLst>
                <a:ext uri="{FF2B5EF4-FFF2-40B4-BE49-F238E27FC236}">
                  <a16:creationId xmlns:a16="http://schemas.microsoft.com/office/drawing/2014/main" id="{D29CEC7D-00B3-B498-D056-05DB321D8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43131" y="2986807"/>
              <a:ext cx="1245570" cy="1245570"/>
            </a:xfrm>
            <a:prstGeom prst="rect">
              <a:avLst/>
            </a:prstGeom>
          </p:spPr>
        </p:pic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EB9D99A4-4FAE-178A-B938-3C6189DAFD1C}"/>
                </a:ext>
              </a:extLst>
            </p:cNvPr>
            <p:cNvSpPr txBox="1"/>
            <p:nvPr/>
          </p:nvSpPr>
          <p:spPr>
            <a:xfrm>
              <a:off x="3861847" y="3697932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Rikke</a:t>
              </a:r>
            </a:p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Aalborg</a:t>
              </a:r>
              <a:endParaRPr lang="da-DK" sz="800" kern="0" dirty="0">
                <a:solidFill>
                  <a:schemeClr val="tx2"/>
                </a:solidFill>
                <a:latin typeface="Neue Haas Grotesk Text Pro" panose="020B0504020202020204" pitchFamily="34" charset="77"/>
                <a:cs typeface="Arial"/>
              </a:endParaRPr>
            </a:p>
          </p:txBody>
        </p:sp>
      </p:grpSp>
      <p:sp>
        <p:nvSpPr>
          <p:cNvPr id="35" name="Taleboble: rektangel med afrundede hjørner 34">
            <a:extLst>
              <a:ext uri="{FF2B5EF4-FFF2-40B4-BE49-F238E27FC236}">
                <a16:creationId xmlns:a16="http://schemas.microsoft.com/office/drawing/2014/main" id="{9720CC3C-4BE6-CA6D-3E18-E409957E062C}"/>
              </a:ext>
            </a:extLst>
          </p:cNvPr>
          <p:cNvSpPr/>
          <p:nvPr/>
        </p:nvSpPr>
        <p:spPr>
          <a:xfrm>
            <a:off x="6087486" y="3059008"/>
            <a:ext cx="1923245" cy="537578"/>
          </a:xfrm>
          <a:prstGeom prst="wedgeRoundRectCallout">
            <a:avLst>
              <a:gd name="adj1" fmla="val -31179"/>
              <a:gd name="adj2" fmla="val 79545"/>
              <a:gd name="adj3" fmla="val 16667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a-DK" sz="800" dirty="0">
                <a:hlinkClick r:id="rId10"/>
              </a:rPr>
              <a:t>Leder- og medarbejderperspektiv på KP og </a:t>
            </a:r>
            <a:r>
              <a:rPr lang="da-DK" sz="800" dirty="0" err="1">
                <a:hlinkClick r:id="rId10"/>
              </a:rPr>
              <a:t>eFaktura</a:t>
            </a:r>
            <a:r>
              <a:rPr lang="da-DK" sz="800" dirty="0">
                <a:hlinkClick r:id="rId10"/>
              </a:rPr>
              <a:t> v. Connie, Mariann, Irma og Rikke - Aalborg kommune</a:t>
            </a:r>
            <a:endParaRPr lang="da-DK" sz="800" dirty="0"/>
          </a:p>
        </p:txBody>
      </p: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99E9C993-911E-1066-E5B5-2E555839F200}"/>
              </a:ext>
            </a:extLst>
          </p:cNvPr>
          <p:cNvGrpSpPr/>
          <p:nvPr/>
        </p:nvGrpSpPr>
        <p:grpSpPr>
          <a:xfrm>
            <a:off x="4740365" y="3803452"/>
            <a:ext cx="1245570" cy="1245570"/>
            <a:chOff x="4870735" y="3418793"/>
            <a:chExt cx="1245570" cy="1245570"/>
          </a:xfrm>
        </p:grpSpPr>
        <p:pic>
          <p:nvPicPr>
            <p:cNvPr id="37" name="Grafik 36" descr="Bruger krone kvinde med massiv udfyldning">
              <a:extLst>
                <a:ext uri="{FF2B5EF4-FFF2-40B4-BE49-F238E27FC236}">
                  <a16:creationId xmlns:a16="http://schemas.microsoft.com/office/drawing/2014/main" id="{1BF67681-FDA1-37E7-C59B-5753245DD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70735" y="3418793"/>
              <a:ext cx="1245570" cy="1245570"/>
            </a:xfrm>
            <a:prstGeom prst="rect">
              <a:avLst/>
            </a:prstGeom>
          </p:spPr>
        </p:pic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EB12A03A-9F21-B513-56F4-5BB5BAAA3B47}"/>
                </a:ext>
              </a:extLst>
            </p:cNvPr>
            <p:cNvSpPr txBox="1"/>
            <p:nvPr/>
          </p:nvSpPr>
          <p:spPr>
            <a:xfrm>
              <a:off x="5033233" y="4145724"/>
              <a:ext cx="920574" cy="3693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Connie Aalborg</a:t>
              </a:r>
            </a:p>
          </p:txBody>
        </p:sp>
      </p:grp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D8421F01-9592-8BD3-E782-FB44BE7D6D93}"/>
              </a:ext>
            </a:extLst>
          </p:cNvPr>
          <p:cNvGrpSpPr/>
          <p:nvPr/>
        </p:nvGrpSpPr>
        <p:grpSpPr>
          <a:xfrm>
            <a:off x="6200505" y="3673050"/>
            <a:ext cx="1245570" cy="1245570"/>
            <a:chOff x="2035634" y="3003550"/>
            <a:chExt cx="1245570" cy="1245570"/>
          </a:xfrm>
        </p:grpSpPr>
        <p:pic>
          <p:nvPicPr>
            <p:cNvPr id="40" name="Grafik 39" descr="Kvindelig profil med massiv udfyldning">
              <a:extLst>
                <a:ext uri="{FF2B5EF4-FFF2-40B4-BE49-F238E27FC236}">
                  <a16:creationId xmlns:a16="http://schemas.microsoft.com/office/drawing/2014/main" id="{59E33077-9502-1673-F45D-62E1E86B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5634" y="3003550"/>
              <a:ext cx="1245570" cy="1245570"/>
            </a:xfrm>
            <a:prstGeom prst="rect">
              <a:avLst/>
            </a:prstGeom>
          </p:spPr>
        </p:pic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0547B4C8-B80C-BC78-0397-9409687987F4}"/>
                </a:ext>
              </a:extLst>
            </p:cNvPr>
            <p:cNvSpPr txBox="1"/>
            <p:nvPr/>
          </p:nvSpPr>
          <p:spPr>
            <a:xfrm>
              <a:off x="2171898" y="3717664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Irma</a:t>
              </a:r>
            </a:p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Aalborg</a:t>
              </a:r>
              <a:endParaRPr lang="da-DK" sz="800" kern="0" dirty="0">
                <a:solidFill>
                  <a:schemeClr val="tx2"/>
                </a:solidFill>
                <a:latin typeface="Neue Haas Grotesk Text Pro" panose="020B0504020202020204" pitchFamily="34" charset="77"/>
                <a:cs typeface="Arial"/>
              </a:endParaRPr>
            </a:p>
          </p:txBody>
        </p:sp>
      </p:grpSp>
      <p:grpSp>
        <p:nvGrpSpPr>
          <p:cNvPr id="3" name="Gruppe 2">
            <a:extLst>
              <a:ext uri="{FF2B5EF4-FFF2-40B4-BE49-F238E27FC236}">
                <a16:creationId xmlns:a16="http://schemas.microsoft.com/office/drawing/2014/main" id="{D67C0D22-7E7C-F3F9-F12E-46BB531B664D}"/>
              </a:ext>
            </a:extLst>
          </p:cNvPr>
          <p:cNvGrpSpPr/>
          <p:nvPr/>
        </p:nvGrpSpPr>
        <p:grpSpPr>
          <a:xfrm>
            <a:off x="4750137" y="1969606"/>
            <a:ext cx="1245570" cy="1245570"/>
            <a:chOff x="2035634" y="3003550"/>
            <a:chExt cx="1245570" cy="1245570"/>
          </a:xfrm>
        </p:grpSpPr>
        <p:pic>
          <p:nvPicPr>
            <p:cNvPr id="5" name="Grafik 4" descr="Kvindelig profil med massiv udfyldning">
              <a:extLst>
                <a:ext uri="{FF2B5EF4-FFF2-40B4-BE49-F238E27FC236}">
                  <a16:creationId xmlns:a16="http://schemas.microsoft.com/office/drawing/2014/main" id="{07C0F339-B54A-23AF-5B69-55FAD0A8A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5634" y="3003550"/>
              <a:ext cx="1245570" cy="1245570"/>
            </a:xfrm>
            <a:prstGeom prst="rect">
              <a:avLst/>
            </a:prstGeom>
          </p:spPr>
        </p:pic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6CB738E7-3A08-1B6D-0C7E-29ED190B204E}"/>
                </a:ext>
              </a:extLst>
            </p:cNvPr>
            <p:cNvSpPr txBox="1"/>
            <p:nvPr/>
          </p:nvSpPr>
          <p:spPr>
            <a:xfrm>
              <a:off x="2171898" y="3705552"/>
              <a:ext cx="961574" cy="3720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Jeanette</a:t>
              </a:r>
            </a:p>
            <a:p>
              <a:pPr algn="ctr">
                <a:spcAft>
                  <a:spcPts val="300"/>
                </a:spcAft>
              </a:pPr>
              <a:r>
                <a:rPr lang="da-DK" sz="900" kern="0" dirty="0">
                  <a:solidFill>
                    <a:schemeClr val="tx2"/>
                  </a:solidFill>
                  <a:latin typeface="Neue Haas Grotesk Text Pro" panose="020B0504020202020204" pitchFamily="34" charset="77"/>
                  <a:cs typeface="Arial"/>
                </a:rPr>
                <a:t>Sønderborg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2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tekst, skærmbillede, Font/skrifttype, nummer/tal&#10;&#10;Indhold genereret af kunstig intelligens kan være forkert.">
            <a:extLst>
              <a:ext uri="{FF2B5EF4-FFF2-40B4-BE49-F238E27FC236}">
                <a16:creationId xmlns:a16="http://schemas.microsoft.com/office/drawing/2014/main" id="{5211F29B-3C49-3971-B6C3-7704C9305E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95" b="41787"/>
          <a:stretch/>
        </p:blipFill>
        <p:spPr>
          <a:xfrm>
            <a:off x="20" y="2571750"/>
            <a:ext cx="9143980" cy="2571750"/>
          </a:xfr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59383C7-FB53-A214-C74F-610BFD65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 anchor="t">
            <a:normAutofit/>
          </a:bodyPr>
          <a:lstStyle/>
          <a:p>
            <a:r>
              <a:rPr lang="da-DK" dirty="0"/>
              <a:t>Start på </a:t>
            </a:r>
            <a:r>
              <a:rPr lang="da-DK" dirty="0" err="1"/>
              <a:t>KOMBITs</a:t>
            </a:r>
            <a:r>
              <a:rPr lang="da-DK" dirty="0"/>
              <a:t> dokumentbibliotek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9E55F2A-C3C8-9275-BBB6-ED79B51AF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>
            <a:normAutofit/>
          </a:bodyPr>
          <a:lstStyle/>
          <a:p>
            <a:r>
              <a:rPr lang="da-DK" dirty="0" err="1">
                <a:hlinkClick r:id="rId3"/>
              </a:rPr>
              <a:t>KOMBITs</a:t>
            </a:r>
            <a:r>
              <a:rPr lang="da-DK" dirty="0">
                <a:hlinkClick r:id="rId3"/>
              </a:rPr>
              <a:t> dokumentbibliotek - Kommunernes Pensionssystem (KP)</a:t>
            </a:r>
            <a:endParaRPr lang="da-DK" dirty="0"/>
          </a:p>
          <a:p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5F0578-26ED-906B-92A9-BEF2A6025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dirty="0"/>
              <a:t>Emnespørgetime</a:t>
            </a:r>
            <a:endParaRPr lang="da-DK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FCBEAA-2AEA-1F00-362E-533297968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91D65-E7E4-C6C4-20AC-61015474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Træningsmiljø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C3B6F2-9579-9DFF-464D-80DC10A433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S-Test Konfigurations-vejledning</a:t>
            </a:r>
            <a:endParaRPr lang="da-DK" dirty="0"/>
          </a:p>
          <a:p>
            <a:pPr lvl="1"/>
            <a:r>
              <a:rPr lang="da-DK" dirty="0"/>
              <a:t>Find test-borgere via sagsrapporten</a:t>
            </a:r>
          </a:p>
          <a:p>
            <a:pPr lvl="1"/>
            <a:r>
              <a:rPr lang="da-DK" dirty="0"/>
              <a:t>Afprøv funktionalitet</a:t>
            </a:r>
          </a:p>
          <a:p>
            <a:pPr lvl="1"/>
            <a:r>
              <a:rPr lang="da-DK" dirty="0"/>
              <a:t>Se og udforsk breve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7D8A603-F2C2-9303-3E85-BAD3172992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8544FE3-6D7F-DD57-B620-2F984F29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826"/>
          <a:stretch/>
        </p:blipFill>
        <p:spPr>
          <a:xfrm>
            <a:off x="468311" y="2571750"/>
            <a:ext cx="3394643" cy="1662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972D8F1-4F6C-C47B-B8D5-BE432A17607A}"/>
              </a:ext>
            </a:extLst>
          </p:cNvPr>
          <p:cNvGrpSpPr/>
          <p:nvPr/>
        </p:nvGrpSpPr>
        <p:grpSpPr>
          <a:xfrm>
            <a:off x="2385380" y="954086"/>
            <a:ext cx="6149417" cy="3709105"/>
            <a:chOff x="2385380" y="954086"/>
            <a:chExt cx="6149417" cy="3709105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EC984B13-ED69-4753-4E77-945BE8A20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333" y="954086"/>
              <a:ext cx="3277464" cy="37091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7" name="Lige pilforbindelse 6">
              <a:extLst>
                <a:ext uri="{FF2B5EF4-FFF2-40B4-BE49-F238E27FC236}">
                  <a16:creationId xmlns:a16="http://schemas.microsoft.com/office/drawing/2014/main" id="{278DF34A-C5B6-A4D2-9780-8394D8B89E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85380" y="3990189"/>
              <a:ext cx="2871953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665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2B3DE-0721-8203-805A-D2ACC14B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Implementeringsplan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Skriftlig og i videoer!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ED30CE-2B6D-5DC7-F663-8B6E28B06D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D34453-8EB3-DCD3-764D-5C4FFDFE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771"/>
          <a:stretch/>
        </p:blipFill>
        <p:spPr>
          <a:xfrm>
            <a:off x="286954" y="1275035"/>
            <a:ext cx="3832724" cy="316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ABF16950-8DDF-E960-B3BF-B4D4F2784B6C}"/>
              </a:ext>
            </a:extLst>
          </p:cNvPr>
          <p:cNvGrpSpPr/>
          <p:nvPr/>
        </p:nvGrpSpPr>
        <p:grpSpPr>
          <a:xfrm>
            <a:off x="2343528" y="261274"/>
            <a:ext cx="5312074" cy="2449177"/>
            <a:chOff x="2343528" y="261274"/>
            <a:chExt cx="5312074" cy="2449177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404EB57C-E1E4-D6AC-6B76-D6594F5A5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6474" y="261274"/>
              <a:ext cx="3179128" cy="24491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1" name="Lige pilforbindelse 10">
              <a:extLst>
                <a:ext uri="{FF2B5EF4-FFF2-40B4-BE49-F238E27FC236}">
                  <a16:creationId xmlns:a16="http://schemas.microsoft.com/office/drawing/2014/main" id="{07A71122-8D26-9CF3-312D-02527ED9DF6F}"/>
                </a:ext>
              </a:extLst>
            </p:cNvPr>
            <p:cNvCxnSpPr/>
            <p:nvPr/>
          </p:nvCxnSpPr>
          <p:spPr bwMode="auto">
            <a:xfrm>
              <a:off x="2343528" y="2173971"/>
              <a:ext cx="2132946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5B61E8D2-1580-0CBE-155D-6AE4E1B41913}"/>
              </a:ext>
            </a:extLst>
          </p:cNvPr>
          <p:cNvGrpSpPr/>
          <p:nvPr/>
        </p:nvGrpSpPr>
        <p:grpSpPr>
          <a:xfrm>
            <a:off x="1387748" y="2259165"/>
            <a:ext cx="7616896" cy="2841063"/>
            <a:chOff x="1387748" y="2259165"/>
            <a:chExt cx="7616896" cy="2841063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BF8D25C7-16A8-1E95-6E2A-7A66E9709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6560" y="2259165"/>
              <a:ext cx="2698084" cy="28410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7B8847B0-847B-B970-4777-4DC17A3284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7748" y="3725221"/>
              <a:ext cx="4918812" cy="65603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3507DF86-F33A-915A-AC44-9C92FBA3B6E7}"/>
              </a:ext>
            </a:extLst>
          </p:cNvPr>
          <p:cNvCxnSpPr>
            <a:cxnSpLocks/>
          </p:cNvCxnSpPr>
          <p:nvPr/>
        </p:nvCxnSpPr>
        <p:spPr bwMode="auto">
          <a:xfrm flipH="1">
            <a:off x="4735923" y="1671354"/>
            <a:ext cx="732310" cy="944678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FA087-8758-DE5D-A255-98F8C760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Forvaltningshåndbogen (1 af 2)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1A43CF-7B20-E28B-C7AF-768DEF0FA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KP-Forvaltningshaandbog.pdf</a:t>
            </a:r>
            <a:endParaRPr lang="da-DK" dirty="0"/>
          </a:p>
          <a:p>
            <a:pPr lvl="1"/>
            <a:r>
              <a:rPr lang="da-DK" dirty="0"/>
              <a:t>”I tager nye dele af KP i brug - …”</a:t>
            </a:r>
          </a:p>
          <a:p>
            <a:pPr lvl="1"/>
            <a:r>
              <a:rPr lang="da-DK" dirty="0"/>
              <a:t>Genbesøg grundlæggende opsætning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7E0D09A-CE13-4618-6A34-CC59E12FA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984B176-3F91-A700-64BA-8F720FA82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56" y="2471459"/>
            <a:ext cx="2625426" cy="1805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C9C8E379-D69D-C0B8-78EA-2ABEA626EA02}"/>
              </a:ext>
            </a:extLst>
          </p:cNvPr>
          <p:cNvGrpSpPr/>
          <p:nvPr/>
        </p:nvGrpSpPr>
        <p:grpSpPr>
          <a:xfrm>
            <a:off x="1356461" y="1026173"/>
            <a:ext cx="7604957" cy="3868164"/>
            <a:chOff x="1356461" y="1026173"/>
            <a:chExt cx="7604957" cy="3868164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92FF29CE-51E0-C1C1-F205-B77D213CE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6486"/>
            <a:stretch/>
          </p:blipFill>
          <p:spPr>
            <a:xfrm>
              <a:off x="3647589" y="1026173"/>
              <a:ext cx="2898201" cy="3868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BFBF50F2-98B6-FB88-6056-00CBE5875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4944" r="6792"/>
            <a:stretch/>
          </p:blipFill>
          <p:spPr>
            <a:xfrm>
              <a:off x="6260060" y="1908610"/>
              <a:ext cx="2701358" cy="13262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11" name="Lige pilforbindelse 10">
              <a:extLst>
                <a:ext uri="{FF2B5EF4-FFF2-40B4-BE49-F238E27FC236}">
                  <a16:creationId xmlns:a16="http://schemas.microsoft.com/office/drawing/2014/main" id="{44CA2AD7-40CF-30E3-77C9-E14FD833533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56461" y="3972493"/>
              <a:ext cx="2291128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688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500F8-8F0C-84F9-26E3-F80BD89A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C6CA6-8BE8-7295-5872-88CD26DE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Forvaltningshåndbogen (2 af 2)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2128C7-399B-2574-BB67-884184910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93E61D8-3AE7-87A1-F583-96CB1C3F6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636" y="1059734"/>
            <a:ext cx="4107232" cy="3698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05F330-E2CD-C206-DC45-7178473E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94" y="1389608"/>
            <a:ext cx="3911471" cy="284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3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4DECA-4DA7-D17C-EE3E-E2E9DE7B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 af funktionalitet</a:t>
            </a:r>
            <a:br>
              <a:rPr lang="da-DK" dirty="0"/>
            </a:br>
            <a:r>
              <a:rPr lang="da-DK" dirty="0">
                <a:solidFill>
                  <a:schemeClr val="tx2"/>
                </a:solidFill>
              </a:rPr>
              <a:t>Typisk 5-20 min.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7B1FB67-410A-713E-F7E2-9F946B94B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Emnespørgetime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73833E5-BBD5-392A-08AB-C5954207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7495"/>
          <a:stretch/>
        </p:blipFill>
        <p:spPr>
          <a:xfrm>
            <a:off x="96889" y="1203598"/>
            <a:ext cx="5026173" cy="3745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143A167E-420C-BF62-9EC7-565DCB8AA62E}"/>
              </a:ext>
            </a:extLst>
          </p:cNvPr>
          <p:cNvGrpSpPr/>
          <p:nvPr/>
        </p:nvGrpSpPr>
        <p:grpSpPr>
          <a:xfrm>
            <a:off x="3052037" y="1301985"/>
            <a:ext cx="5623651" cy="2539530"/>
            <a:chOff x="3052037" y="1301985"/>
            <a:chExt cx="5623651" cy="2539530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6AC42105-519D-9D37-B54C-BB38EADC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960"/>
            <a:stretch/>
          </p:blipFill>
          <p:spPr>
            <a:xfrm>
              <a:off x="5796677" y="1301985"/>
              <a:ext cx="2879011" cy="253953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9" name="Lige pilforbindelse 8">
              <a:extLst>
                <a:ext uri="{FF2B5EF4-FFF2-40B4-BE49-F238E27FC236}">
                  <a16:creationId xmlns:a16="http://schemas.microsoft.com/office/drawing/2014/main" id="{A664C04B-429C-EB47-CBCC-A1B1D96FDDDB}"/>
                </a:ext>
              </a:extLst>
            </p:cNvPr>
            <p:cNvCxnSpPr/>
            <p:nvPr/>
          </p:nvCxnSpPr>
          <p:spPr bwMode="auto">
            <a:xfrm>
              <a:off x="3052037" y="3046267"/>
              <a:ext cx="2749256" cy="0"/>
            </a:xfrm>
            <a:prstGeom prst="straightConnector1">
              <a:avLst/>
            </a:prstGeom>
            <a:noFill/>
            <a:ln w="38100" algn="ctr">
              <a:solidFill>
                <a:schemeClr val="accent3"/>
              </a:solidFill>
              <a:prstDash val="solid"/>
              <a:round/>
              <a:headEnd type="none" w="med" len="med"/>
              <a:tailEnd type="triangle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830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p="http://schemas.openxmlformats.org/presentationml/2006/main" xmlns="" xmlns:a14="http://schemas.microsoft.com/office/drawing/2010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C7AC0F08-1B09-4FEC-AE72-41B55077FA75}" vid="{E4698925-7EE4-4D81-A0C2-2FB19D4066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ødedokument (PowerPoint)" ma:contentTypeID="0x0101002FA340818EC50C419AD1693B1F62589703008EC8285CB629D3428E6B44D078F3DCC6" ma:contentTypeVersion="21" ma:contentTypeDescription="" ma:contentTypeScope="" ma:versionID="8abe357155f765d1444836d1959abcdb">
  <xsd:schema xmlns:xsd="http://www.w3.org/2001/XMLSchema" xmlns:xs="http://www.w3.org/2001/XMLSchema" xmlns:p="http://schemas.microsoft.com/office/2006/metadata/properties" xmlns:ns3="1ad18e57-1846-4ffb-a171-01e80b4d2f32" xmlns:ns4="3e6cf5d8-9ce4-4652-a6e6-07ace85fe7bc" targetNamespace="http://schemas.microsoft.com/office/2006/metadata/properties" ma:root="true" ma:fieldsID="cadea6004db87ada06fe341704728fb9" ns3:_="" ns4:_="">
    <xsd:import namespace="1ad18e57-1846-4ffb-a171-01e80b4d2f32"/>
    <xsd:import namespace="3e6cf5d8-9ce4-4652-a6e6-07ace85fe7bc"/>
    <xsd:element name="properties">
      <xsd:complexType>
        <xsd:sequence>
          <xsd:element name="documentManagement">
            <xsd:complexType>
              <xsd:all>
                <xsd:element ref="ns3:kbcd47fd730b4dd780d46e75aa37816b" minOccurs="0"/>
                <xsd:element ref="ns3:TaxCatchAll" minOccurs="0"/>
                <xsd:element ref="ns3:TaxCatchAllLabel" minOccurs="0"/>
                <xsd:element ref="ns3:Mødeemne"/>
                <xsd:element ref="ns3:Mødedato"/>
                <xsd:element ref="ns3:m58fa08f697546ad9c9c3d2382b429ae" minOccurs="0"/>
                <xsd:element ref="ns3:Flyt_x0020_til_x0020_arkiv" minOccurs="0"/>
                <xsd:element ref="ns3:_dlc_DocId" minOccurs="0"/>
                <xsd:element ref="ns3:_dlc_DocIdUrl" minOccurs="0"/>
                <xsd:element ref="ns3:_dlc_DocIdPersistId" minOccurs="0"/>
                <xsd:element ref="ns4:Arbejdspakke" minOccurs="0"/>
                <xsd:element ref="ns4:Produk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kbcd47fd730b4dd780d46e75aa37816b" ma:index="9" ma:taxonomy="true" ma:internalName="kbcd47fd730b4dd780d46e75aa37816b" ma:taxonomyFieldName="M_x00f8_detype" ma:displayName="Mødetype" ma:readOnly="false" ma:default="" ma:fieldId="{4bcd47fd-730b-4dd7-80d4-6e75aa37816b}" ma:sspId="efb1083d-7045-4fd7-9409-417f0f74db49" ma:termSetId="12a85307-9531-4659-b1dc-de09cb154f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ødeemne" ma:index="13" ma:displayName="Mødeemne" ma:internalName="M_x00f8_deemne">
      <xsd:simpleType>
        <xsd:restriction base="dms:Text">
          <xsd:maxLength value="255"/>
        </xsd:restriction>
      </xsd:simpleType>
    </xsd:element>
    <xsd:element name="Mødedato" ma:index="14" ma:displayName="Mødedato" ma:description="Indsæt dato for mødet hvori dette dokument er præsenteret" ma:format="DateOnly" ma:internalName="M_x00f8_dedato">
      <xsd:simpleType>
        <xsd:restriction base="dms:DateTime"/>
      </xsd:simple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ternalName="Flyt_x0020_til_x0020_arkiv">
      <xsd:simpleType>
        <xsd:restriction base="dms:Boolean"/>
      </xsd:simpleType>
    </xsd:element>
    <xsd:element name="_dlc_DocId" ma:index="18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9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f5d8-9ce4-4652-a6e6-07ace85fe7bc" elementFormDefault="qualified">
    <xsd:import namespace="http://schemas.microsoft.com/office/2006/documentManagement/types"/>
    <xsd:import namespace="http://schemas.microsoft.com/office/infopath/2007/PartnerControls"/>
    <xsd:element name="Arbejdspakke" ma:index="21" nillable="true" ma:displayName="Arbejdspakke" ma:list="{e9f85bcf-b6e3-41a6-a315-61412f09a3b0}" ma:internalName="Arbejdspakke" ma:showField="Arbejdspakke_x0020_titel">
      <xsd:simpleType>
        <xsd:restriction base="dms:Lookup"/>
      </xsd:simpleType>
    </xsd:element>
    <xsd:element name="Produkt" ma:index="22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ødeemne xmlns="1ad18e57-1846-4ffb-a171-01e80b4d2f32">Spørgetime</Mødeemne>
    <Mødedato xmlns="1ad18e57-1846-4ffb-a171-01e80b4d2f32">2025-04-02T22:00:00+00:00</Mødedato>
    <kbcd47fd730b4dd780d46e75aa37816b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Præsentation</TermName>
          <TermId xmlns="http://schemas.microsoft.com/office/infopath/2007/PartnerControls">93fbbba1-d5f3-4784-9979-765919310bab</TermId>
        </TermInfo>
      </Terms>
    </kbcd47fd730b4dd780d46e75aa37816b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  <Produkt xmlns="3e6cf5d8-9ce4-4652-a6e6-07ace85fe7bc" xsi:nil="true"/>
    <TaxCatchAll xmlns="1ad18e57-1846-4ffb-a171-01e80b4d2f32">
      <Value>1609</Value>
      <Value>1683</Value>
    </TaxCatchAll>
    <Arbejdspakke xmlns="3e6cf5d8-9ce4-4652-a6e6-07ace85fe7bc" xsi:nil="true"/>
    <Flyt_x0020_til_x0020_arkiv xmlns="1ad18e57-1846-4ffb-a171-01e80b4d2f32">false</Flyt_x0020_til_x0020_arkiv>
    <_dlc_DocId xmlns="1ad18e57-1846-4ffb-a171-01e80b4d2f32">KUSWZMNXHWK5-380488058-2774</_dlc_DocId>
    <_dlc_DocIdUrl xmlns="1ad18e57-1846-4ffb-a171-01e80b4d2f32">
      <Url>https://share-it.kombit.dk/P0136/_layouts/15/DocIdRedir.aspx?ID=KUSWZMNXHWK5-380488058-2774</Url>
      <Description>KUSWZMNXHWK5-380488058-2774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142AC2-8E3C-4569-8868-0DCCE9CB9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3e6cf5d8-9ce4-4652-a6e6-07ace85fe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86E96B-6D4E-4CA2-A9D1-BE5D13474A3B}">
  <ds:schemaRefs>
    <ds:schemaRef ds:uri="1ad18e57-1846-4ffb-a171-01e80b4d2f32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e6cf5d8-9ce4-4652-a6e6-07ace85fe7b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22655F-0B42-4D4F-AC94-1B1CF873C98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4410FDD-056D-4526-9C9C-A205F46FE619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c038af5-0e68-43e5-bb17-957ad6f45f8e}" enabled="0" method="" siteId="{cc038af5-0e68-43e5-bb17-957ad6f45f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411</TotalTime>
  <Words>296</Words>
  <Application>Microsoft Office PowerPoint</Application>
  <PresentationFormat>Skærmshow (16:9)</PresentationFormat>
  <Paragraphs>61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22" baseType="lpstr">
      <vt:lpstr>Aptos</vt:lpstr>
      <vt:lpstr>Arial</vt:lpstr>
      <vt:lpstr>CambriaMath</vt:lpstr>
      <vt:lpstr>Helvetica</vt:lpstr>
      <vt:lpstr>Neue Haas Grotesk Text Pro</vt:lpstr>
      <vt:lpstr>Normal systemskrift</vt:lpstr>
      <vt:lpstr>Source Sans Pro Light</vt:lpstr>
      <vt:lpstr>Wingdings</vt:lpstr>
      <vt:lpstr>Default Theme</vt:lpstr>
      <vt:lpstr>Kom godt i gang med KP Linksamling</vt:lpstr>
      <vt:lpstr>Kom godt i gang med KP</vt:lpstr>
      <vt:lpstr>Leder- og medarbejderperspektiv  Tag KP i brug og prioritering af forandringen</vt:lpstr>
      <vt:lpstr>Start på KOMBITs dokumentbibliotek</vt:lpstr>
      <vt:lpstr>Træningsmiljø</vt:lpstr>
      <vt:lpstr>Implementeringsplan Skriftlig og i videoer!</vt:lpstr>
      <vt:lpstr>Forvaltningshåndbogen (1 af 2)</vt:lpstr>
      <vt:lpstr>Forvaltningshåndbogen (2 af 2)</vt:lpstr>
      <vt:lpstr>Demo af funktionalitet Typisk 5-20 min.</vt:lpstr>
      <vt:lpstr>Bruger- og temavejledninger (1 af 2)</vt:lpstr>
      <vt:lpstr>Bruger- og temavejledninger (2 af 2)</vt:lpstr>
      <vt:lpstr>Implementeringsmaterialer</vt:lpstr>
      <vt:lpstr>Søg sparring med Kommuner og KOMBIT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Aske Walther Sørensen</dc:creator>
  <cp:lastModifiedBy>Aske Walther Sørensen</cp:lastModifiedBy>
  <cp:revision>2</cp:revision>
  <dcterms:created xsi:type="dcterms:W3CDTF">2025-03-05T06:50:38Z</dcterms:created>
  <dcterms:modified xsi:type="dcterms:W3CDTF">2025-04-03T10:15:25Z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0x0101002FA340818EC50C419AD1693B1F62589703008EC8285CB629D3428E6B44D078F3DCC6</vt:lpwstr>
  </property>
  <property fmtid="{D5CDD505-2E9C-101B-9397-08002B2CF9AE}" pid="3" name="_dlc_DocIdItemGuid">
    <vt:lpwstr>65645c8d-0db2-4876-aa5e-27ab013ee07d</vt:lpwstr>
  </property>
  <property fmtid="{D5CDD505-2E9C-101B-9397-08002B2CF9AE}" pid="4" name="Mødetype">
    <vt:lpwstr>1609;#Præsentation|93fbbba1-d5f3-4784-9979-765919310bab</vt:lpwstr>
  </property>
  <property fmtid="{D5CDD505-2E9C-101B-9397-08002B2CF9AE}" pid="5" name="Interessenter">
    <vt:lpwstr>1683;#Ekstern|95ef43ab-9e36-4dab-816d-0787e44693bc</vt:lpwstr>
  </property>
</Properties>
</file>